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38" autoAdjust="0"/>
  </p:normalViewPr>
  <p:slideViewPr>
    <p:cSldViewPr snapToGrid="0">
      <p:cViewPr varScale="1">
        <p:scale>
          <a:sx n="109" d="100"/>
          <a:sy n="109" d="100"/>
        </p:scale>
        <p:origin x="-6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308D2-798C-497D-99C8-38CE4E1EC3AD}" type="datetimeFigureOut">
              <a:rPr lang="pl-PL" smtClean="0"/>
              <a:pPr/>
              <a:t>2021-08-28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A0240-791F-4E5B-BCAB-80848231A6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5549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A0240-791F-4E5B-BCAB-80848231A6D5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4496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1D043D-2BAE-41D2-9A14-3E0435A7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3D335B6-C881-4ADB-AF40-B03013EAB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CA65C6F-77CB-4D11-A79F-CDD44E75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F6D768E-ED11-4DDE-9478-5CFC7D6F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2FFA8A5-7D55-46E3-AD23-BE85CB1F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475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5C59C0-C8EE-434D-BD06-2392B011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0430921-36E1-4BF1-A886-111B61645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031ABFD-3753-4687-A14C-71C3246C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EF0692E-FC94-4D1F-8A6F-12B2FCC9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33133B6-8B86-418F-B806-2926F227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67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E1BB5493-A857-4A31-90D1-02C451291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3C03616-7AEF-443F-A135-F95EF1613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10E828C-19A7-4AFC-8D1F-15CABB00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87315E0-BE0F-4682-8A98-93EA9A14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45517EC-C198-4C28-A632-33393994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32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5FC5DB-F25B-42E3-8895-B5543C48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0CB71A9-8550-4EE3-B328-DBE0E8B85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F5ED4AD-4E1E-41A0-8C5C-9F5C3EC2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F888F5F-D2AF-4FE7-8AC2-1FF89ED8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0E5D32B-3F64-422E-82DD-4CC77F12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800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1693F-0F6A-4F4F-A436-9D75A9D2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CE4AEC6-1336-4E84-B705-5AA07495F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3A264C8-C3C0-4ADB-B5EB-97A5F08A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605D0B2-08D6-45F1-A0B5-B44BC9B4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C9D50A2-920A-4D6F-B38D-08B6A26F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754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BCB154-33AD-4BAB-B982-7D786193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57C24A4-7DCA-4CD4-A1D2-FD70205F1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1F3A9B9-F7DA-40C4-A4D7-6B3AA678B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CFDF30E-F262-47A8-BC06-2ABA6D11F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35ACD77-DBB3-4915-A629-B84C4F9C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15E1B08-F41D-4668-AE3E-7826D0F7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149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E83CE3-6F0B-4CDA-90EB-C29968D8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58274EF-679A-4C31-8791-B586B6E5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A1B160E-21F5-459E-ACBD-4554C8336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44D6204D-E256-4106-B93A-7DC9E2F3F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C502AF46-4531-42ED-82A9-BA9B15939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B7E9373-2426-4F81-AB18-2428D1FC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E1A9756C-0B5C-414B-A6AA-6A2B9BF4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34CA50AF-DBB6-4817-A350-BEFC402C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517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46595E-9C56-4A75-97FF-B3DFF195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812E5363-2A37-4594-9C56-DA44F70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7209782-B7C6-46FE-923E-B9843627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1357DB2-F453-4A41-A9D8-6F095539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753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4A5791B3-A482-4470-92A3-F4529343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2657EBF-CCAC-41F2-AEE2-6BBFB442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E43138C-EBD0-4E30-B58E-7BA4FDA8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29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3D814B-3F63-4721-80A7-46572F11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14A4479-E524-4D4F-A2FF-2F394940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D7DAD78-6631-4CF6-B6EC-162A25195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CC4B672-A85F-4899-B66C-8F618E9D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A081B2B-03F5-485F-B075-2179480F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FE88478-1585-4E8A-97FD-84B4F241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12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1756ED-9C4C-4528-819F-AD5B2585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4C5CFBF3-1418-4BD0-AB51-C396B590E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9550EB8-FDE8-441F-86D3-888B04221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FF77F98-9D15-49C8-AA34-D09B165A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B8978E8-BA27-48BA-9830-C67D53D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1CDBE43-F39D-4B48-BC0F-B1657C4B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50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02C4815-36D1-4B0D-91AB-F66B3F70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F9151DF-5E2D-4BC1-BC9C-B04FF3B51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9EACDED-9FDE-4E3F-A74E-2A8096A76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AD228A2-09E3-47B8-91F5-BA35E3BE8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CB8D7BB-C86D-4EED-9757-5E607FFCF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884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onavita.pl/wlasciwosci-i-zastosowanie-zamiennikow-tradycyjnego-ziemniaka" TargetMode="External"/><Relationship Id="rId3" Type="http://schemas.openxmlformats.org/officeDocument/2006/relationships/hyperlink" Target="https://polskiziemniak.pl/typy-kulinarne/" TargetMode="External"/><Relationship Id="rId7" Type="http://schemas.openxmlformats.org/officeDocument/2006/relationships/hyperlink" Target="https://polskiziemniak.pl/historia-ziemniaka/" TargetMode="External"/><Relationship Id="rId2" Type="http://schemas.openxmlformats.org/officeDocument/2006/relationships/hyperlink" Target="http://kuchniabetti.blogspot.com/2014/08/o-ziemniakach-sow-kil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aga.pl/tekst/68719-69-ogolne_wiadomosci_o_ziemniakach_charakterystyka_oraz_zastosowanie_w_gastronomii" TargetMode="External"/><Relationship Id="rId5" Type="http://schemas.openxmlformats.org/officeDocument/2006/relationships/hyperlink" Target="https://www.przepisy.pl/skladniki/warzywa/ziemniaki" TargetMode="External"/><Relationship Id="rId4" Type="http://schemas.openxmlformats.org/officeDocument/2006/relationships/hyperlink" Target="https://sciaga.pl/tekst/68484-69-obrobka_wstepna_i_cieplna_w_technologii_gastronomicznej" TargetMode="External"/><Relationship Id="rId9" Type="http://schemas.openxmlformats.org/officeDocument/2006/relationships/hyperlink" Target="http://www.szkolarzem.pl/wp-content/uploads/2015/03/Ziemniaki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ACAE374-8965-4631-B6AD-2514C70D9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956" y="1537252"/>
            <a:ext cx="5346917" cy="1891748"/>
          </a:xfrm>
        </p:spPr>
        <p:txBody>
          <a:bodyPr/>
          <a:lstStyle/>
          <a:p>
            <a:pPr algn="l"/>
            <a:r>
              <a:rPr lang="pl-PL" sz="2400" dirty="0"/>
              <a:t>Ziemniaki, </a:t>
            </a:r>
            <a:br>
              <a:rPr lang="pl-PL" sz="2400" dirty="0"/>
            </a:br>
            <a:r>
              <a:rPr lang="pl-PL" sz="2400" dirty="0"/>
              <a:t>zastosowanie ziemniaków w gastronomii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37911FF-6F30-4058-9B9C-9A93A049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555" y="3152797"/>
            <a:ext cx="6052081" cy="3168490"/>
          </a:xfrm>
          <a:prstGeom prst="rect">
            <a:avLst/>
          </a:prstGeom>
        </p:spPr>
      </p:pic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34" y="237635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441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960295-CC6E-47E9-992A-8BF568B1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Źródła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624683F-C880-4586-9724-3BAFC7B0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148" y="1510748"/>
            <a:ext cx="8144991" cy="4539196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hlinkClick r:id="rId2"/>
              </a:rPr>
              <a:t>http://kuchniabetti.blogspot.com/2014/08/o-ziemniakach-sow-kilka.html</a:t>
            </a:r>
            <a:endParaRPr lang="pl-PL" dirty="0"/>
          </a:p>
          <a:p>
            <a:r>
              <a:rPr lang="pl-PL" dirty="0">
                <a:hlinkClick r:id="rId3"/>
              </a:rPr>
              <a:t>https://polskiziemniak.pl/typy-kulinarne/</a:t>
            </a:r>
            <a:endParaRPr lang="pl-PL" dirty="0"/>
          </a:p>
          <a:p>
            <a:r>
              <a:rPr lang="pl-PL" dirty="0">
                <a:hlinkClick r:id="rId4"/>
              </a:rPr>
              <a:t>https://sciaga.pl/tekst/68484-69-obrobka_wstepna_i_cieplna_w_technologii_gastronomicznej</a:t>
            </a:r>
            <a:endParaRPr lang="pl-PL" dirty="0"/>
          </a:p>
          <a:p>
            <a:r>
              <a:rPr lang="pl-PL" dirty="0">
                <a:hlinkClick r:id="rId5"/>
              </a:rPr>
              <a:t>https://www.przepisy.pl/skladniki/warzywa/ziemniaki</a:t>
            </a:r>
            <a:endParaRPr lang="pl-PL" dirty="0"/>
          </a:p>
          <a:p>
            <a:r>
              <a:rPr lang="pl-PL" dirty="0">
                <a:hlinkClick r:id="rId6"/>
              </a:rPr>
              <a:t>https://</a:t>
            </a:r>
            <a:r>
              <a:rPr lang="pl-PL" dirty="0" smtClean="0">
                <a:hlinkClick r:id="rId6"/>
              </a:rPr>
              <a:t>sciaga.pl/tekst/68719-69-ogolne_wiadomosci_o_ziemniakach_charakterystyka_oraz_zastosowanie_w_gastronomii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https://polskiziemniak.pl/historia-ziemniaka</a:t>
            </a:r>
            <a:r>
              <a:rPr lang="pl-PL" dirty="0" smtClean="0">
                <a:hlinkClick r:id="rId7"/>
              </a:rPr>
              <a:t>/</a:t>
            </a:r>
            <a:endParaRPr lang="pl-PL" dirty="0" smtClean="0"/>
          </a:p>
          <a:p>
            <a:r>
              <a:rPr lang="pl-PL" dirty="0" smtClean="0">
                <a:hlinkClick r:id="rId8"/>
              </a:rPr>
              <a:t>https://</a:t>
            </a:r>
            <a:r>
              <a:rPr lang="pl-PL" dirty="0" smtClean="0">
                <a:hlinkClick r:id="rId8"/>
              </a:rPr>
              <a:t>bonavita.pl/wlasciwosci-i-zastosowanie-zamiennikow-tradycyjnego-ziemniaka</a:t>
            </a:r>
            <a:endParaRPr lang="pl-PL" dirty="0" smtClean="0"/>
          </a:p>
          <a:p>
            <a:r>
              <a:rPr lang="pl-PL" smtClean="0">
                <a:hlinkClick r:id="rId9"/>
              </a:rPr>
              <a:t>http</a:t>
            </a:r>
            <a:r>
              <a:rPr lang="pl-PL" smtClean="0">
                <a:hlinkClick r:id="rId9"/>
              </a:rPr>
              <a:t>://</a:t>
            </a:r>
            <a:r>
              <a:rPr lang="pl-PL" smtClean="0">
                <a:hlinkClick r:id="rId9"/>
              </a:rPr>
              <a:t>www.szkolarzem.pl/wp-content/uploads/2015/03/Ziemniaki.pdf</a:t>
            </a:r>
            <a:endParaRPr lang="pl-PL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011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689AA7-E686-4E8E-BE5B-8484276C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Ewaluacja części 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9D6D2994-7FB6-4D59-9862-DE0EDF6A9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9462705"/>
              </p:ext>
            </p:extLst>
          </p:nvPr>
        </p:nvGraphicFramePr>
        <p:xfrm>
          <a:off x="1020417" y="1444487"/>
          <a:ext cx="10296940" cy="527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235">
                  <a:extLst>
                    <a:ext uri="{9D8B030D-6E8A-4147-A177-3AD203B41FA5}">
                      <a16:colId xmlns:a16="http://schemas.microsoft.com/office/drawing/2014/main" xmlns="" val="3506197894"/>
                    </a:ext>
                  </a:extLst>
                </a:gridCol>
                <a:gridCol w="2574235">
                  <a:extLst>
                    <a:ext uri="{9D8B030D-6E8A-4147-A177-3AD203B41FA5}">
                      <a16:colId xmlns:a16="http://schemas.microsoft.com/office/drawing/2014/main" xmlns="" val="477127568"/>
                    </a:ext>
                  </a:extLst>
                </a:gridCol>
                <a:gridCol w="2574235">
                  <a:extLst>
                    <a:ext uri="{9D8B030D-6E8A-4147-A177-3AD203B41FA5}">
                      <a16:colId xmlns:a16="http://schemas.microsoft.com/office/drawing/2014/main" xmlns="" val="2786537211"/>
                    </a:ext>
                  </a:extLst>
                </a:gridCol>
                <a:gridCol w="2574235">
                  <a:extLst>
                    <a:ext uri="{9D8B030D-6E8A-4147-A177-3AD203B41FA5}">
                      <a16:colId xmlns:a16="http://schemas.microsoft.com/office/drawing/2014/main" xmlns="" val="3413240531"/>
                    </a:ext>
                  </a:extLst>
                </a:gridCol>
              </a:tblGrid>
              <a:tr h="660393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951114"/>
                  </a:ext>
                </a:extLst>
              </a:tr>
              <a:tr h="2622203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</a:t>
                      </a:r>
                      <a:r>
                        <a:rPr lang="pl-PL"/>
                        <a:t>proponowanych źródeł i </a:t>
                      </a:r>
                      <a:r>
                        <a:rPr lang="pl-PL" dirty="0"/>
                        <a:t>dodali 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3652835"/>
                  </a:ext>
                </a:extLst>
              </a:tr>
              <a:tr h="1991770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993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774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14DA68-19C6-4B75-9994-5CE61BD9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212036"/>
            <a:ext cx="9496714" cy="901147"/>
          </a:xfrm>
        </p:spPr>
        <p:txBody>
          <a:bodyPr/>
          <a:lstStyle/>
          <a:p>
            <a:pPr algn="l"/>
            <a:r>
              <a:rPr lang="pl-PL" dirty="0"/>
              <a:t>Ewaluacja części II praktycznej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404C05B5-D679-4355-9150-3318AC0B9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435922"/>
              </p:ext>
            </p:extLst>
          </p:nvPr>
        </p:nvGraphicFramePr>
        <p:xfrm>
          <a:off x="956603" y="1113182"/>
          <a:ext cx="10410092" cy="513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523">
                  <a:extLst>
                    <a:ext uri="{9D8B030D-6E8A-4147-A177-3AD203B41FA5}">
                      <a16:colId xmlns:a16="http://schemas.microsoft.com/office/drawing/2014/main" xmlns="" val="43190480"/>
                    </a:ext>
                  </a:extLst>
                </a:gridCol>
                <a:gridCol w="2602523">
                  <a:extLst>
                    <a:ext uri="{9D8B030D-6E8A-4147-A177-3AD203B41FA5}">
                      <a16:colId xmlns:a16="http://schemas.microsoft.com/office/drawing/2014/main" xmlns="" val="4031798550"/>
                    </a:ext>
                  </a:extLst>
                </a:gridCol>
                <a:gridCol w="2602523">
                  <a:extLst>
                    <a:ext uri="{9D8B030D-6E8A-4147-A177-3AD203B41FA5}">
                      <a16:colId xmlns:a16="http://schemas.microsoft.com/office/drawing/2014/main" xmlns="" val="3958513063"/>
                    </a:ext>
                  </a:extLst>
                </a:gridCol>
                <a:gridCol w="2602523">
                  <a:extLst>
                    <a:ext uri="{9D8B030D-6E8A-4147-A177-3AD203B41FA5}">
                      <a16:colId xmlns:a16="http://schemas.microsoft.com/office/drawing/2014/main" xmlns="" val="506659486"/>
                    </a:ext>
                  </a:extLst>
                </a:gridCol>
              </a:tblGrid>
              <a:tr h="49801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9604838"/>
                  </a:ext>
                </a:extLst>
              </a:tr>
              <a:tr h="3045206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2 potrawy, po 2 porcje,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potrawy po 3 porcje,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potrawy po 3 porcje.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243772"/>
                  </a:ext>
                </a:extLst>
              </a:tr>
              <a:tr h="1596388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Potrawa wyszła smaczna, słaba prezentacja potrawy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Potrawa smaczna prezentacja i omówienie potrawy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Potrawa wyszła bardzo smaczna z ładna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91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818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244E1B-3723-4028-A74F-FA98463F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Ewaluacja - ocena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xmlns="" id="{C5E78BCE-9F44-4BFA-8F00-F701877F4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796211"/>
              </p:ext>
            </p:extLst>
          </p:nvPr>
        </p:nvGraphicFramePr>
        <p:xfrm>
          <a:off x="3249637" y="1758463"/>
          <a:ext cx="6836898" cy="447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449">
                  <a:extLst>
                    <a:ext uri="{9D8B030D-6E8A-4147-A177-3AD203B41FA5}">
                      <a16:colId xmlns:a16="http://schemas.microsoft.com/office/drawing/2014/main" xmlns="" val="3141911667"/>
                    </a:ext>
                  </a:extLst>
                </a:gridCol>
                <a:gridCol w="3418449">
                  <a:extLst>
                    <a:ext uri="{9D8B030D-6E8A-4147-A177-3AD203B41FA5}">
                      <a16:colId xmlns:a16="http://schemas.microsoft.com/office/drawing/2014/main" xmlns="" val="2304672767"/>
                    </a:ext>
                  </a:extLst>
                </a:gridCol>
              </a:tblGrid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717927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8569280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510397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9843622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3627094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0402356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2170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135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3BFB63-0FE6-45BB-B6EE-1088A25A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29374A3-E145-4DB8-9F1E-E1FAE19CA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350498"/>
            <a:ext cx="8948278" cy="4951828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pl-PL" sz="2400" dirty="0"/>
              <a:t>Ziemniaki w naszym życiu są bardzo ważne i popularne . chętnie spożywane w różnej postaci kulinarnej. </a:t>
            </a:r>
          </a:p>
          <a:p>
            <a:pPr marL="393192" lvl="1" indent="0">
              <a:buNone/>
            </a:pPr>
            <a:r>
              <a:rPr lang="pl-PL" sz="2400" dirty="0"/>
              <a:t>  Dzięki Waszym  prezentacją dowiedzieliście się:</a:t>
            </a:r>
          </a:p>
          <a:p>
            <a:r>
              <a:rPr lang="pl-PL" sz="2400" dirty="0"/>
              <a:t>Poznałeś budowę ziemniaka</a:t>
            </a:r>
          </a:p>
          <a:p>
            <a:r>
              <a:rPr lang="pl-PL" sz="2400" dirty="0"/>
              <a:t>Poznałeś wartość odżywczą i skład chemiczny ziemniaków</a:t>
            </a:r>
          </a:p>
          <a:p>
            <a:r>
              <a:rPr lang="pl-PL" sz="2400" dirty="0"/>
              <a:t>Dowiedziałeś się jakie są typu kulinarne ziemniaków</a:t>
            </a:r>
          </a:p>
          <a:p>
            <a:r>
              <a:rPr lang="pl-PL" sz="2400" dirty="0"/>
              <a:t>Poznaliście w jak wielu różnorodnych potrawach występuje ziemniak</a:t>
            </a:r>
          </a:p>
        </p:txBody>
      </p:sp>
    </p:spTree>
    <p:extLst>
      <p:ext uri="{BB962C8B-B14F-4D97-AF65-F5344CB8AC3E}">
        <p14:creationId xmlns:p14="http://schemas.microsoft.com/office/powerpoint/2010/main" xmlns="" val="282419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BA5BD7-1FCD-4A5A-A6C3-8EC83AE7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1A5F607-6EDB-423C-AA6A-C0848753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815" y="1463041"/>
            <a:ext cx="8060788" cy="4586904"/>
          </a:xfrm>
        </p:spPr>
        <p:txBody>
          <a:bodyPr>
            <a:normAutofit/>
          </a:bodyPr>
          <a:lstStyle/>
          <a:p>
            <a:r>
              <a:rPr lang="pl-PL" sz="2400" dirty="0"/>
              <a:t>Potrafisz przeprowadzić obróbkę wstępną ziemniaków</a:t>
            </a:r>
          </a:p>
          <a:p>
            <a:r>
              <a:rPr lang="pl-PL" sz="2400" dirty="0"/>
              <a:t>Poznałeś sposoby rozdrabniania ziemniaków</a:t>
            </a:r>
          </a:p>
          <a:p>
            <a:r>
              <a:rPr lang="pl-PL" sz="2400" dirty="0"/>
              <a:t>Dowiedziałeś się jak przygotować wybrane potrawy</a:t>
            </a:r>
          </a:p>
          <a:p>
            <a:r>
              <a:rPr lang="pl-PL" sz="2400" dirty="0"/>
              <a:t>Nauczyliście się współpracować w grupie </a:t>
            </a:r>
          </a:p>
          <a:p>
            <a:r>
              <a:rPr lang="pl-PL" sz="2400" dirty="0"/>
              <a:t>Dowiedziałeś się jak za pomocą </a:t>
            </a:r>
            <a:r>
              <a:rPr lang="pl-PL" sz="2400" dirty="0" err="1"/>
              <a:t>internetu</a:t>
            </a:r>
            <a:r>
              <a:rPr lang="pl-PL" sz="2400" dirty="0"/>
              <a:t> znajdować receptury i wykorzystywać je w domu oraz dalszej pracy zawodowej jako kucharz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9351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297016-F7CA-4308-8ECA-D49C1EA6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Poradnik dla nauczyciela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26C687C-CEC3-43D7-AADA-22A22CCE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406769"/>
            <a:ext cx="8948278" cy="5036234"/>
          </a:xfrm>
        </p:spPr>
        <p:txBody>
          <a:bodyPr/>
          <a:lstStyle/>
          <a:p>
            <a:r>
              <a:rPr lang="pl-PL" sz="2400" dirty="0"/>
              <a:t>Uczniowie najlepiej jeśli dobiorą się sami w grupy 2 osobowe.            Należy zwrócić uwagę uczniom żeby przynajmniej jeden z nich miał odpowiedni program do wykonania prezentacji</a:t>
            </a:r>
          </a:p>
          <a:p>
            <a:r>
              <a:rPr lang="pl-PL" sz="2400" dirty="0"/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6473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EDB0C2-B598-4CE1-97EB-9A831A2E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379828"/>
            <a:ext cx="8375579" cy="1153551"/>
          </a:xfrm>
        </p:spPr>
        <p:txBody>
          <a:bodyPr/>
          <a:lstStyle/>
          <a:p>
            <a:pPr algn="l"/>
            <a:r>
              <a:rPr lang="pl-PL" dirty="0"/>
              <a:t>    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2EC179-67F7-47D4-BC87-D22DE9EE8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54" y="1336431"/>
            <a:ext cx="9374385" cy="4713513"/>
          </a:xfrm>
        </p:spPr>
        <p:txBody>
          <a:bodyPr>
            <a:noAutofit/>
          </a:bodyPr>
          <a:lstStyle/>
          <a:p>
            <a:r>
              <a:rPr lang="pl-PL" sz="2400" dirty="0"/>
              <a:t>Nauczyciel powinien przedstawić plusy i minusy korzystania z </a:t>
            </a:r>
            <a:r>
              <a:rPr lang="pl-PL" sz="2400" dirty="0" err="1"/>
              <a:t>internetu</a:t>
            </a:r>
            <a:r>
              <a:rPr lang="pl-PL" sz="2400" dirty="0"/>
              <a:t>, zwrócić szczególną uwagę na ewentualne zagrożenia i niebezpieczeństwa wynikające z korzystania z sieci.</a:t>
            </a:r>
          </a:p>
          <a:p>
            <a:r>
              <a:rPr lang="pl-PL" sz="2400" dirty="0"/>
              <a:t>Podczas omawiania tematu nauczyciel może pomóc uczniom wspólnie stworzyć roboczy plan pracy. . W celu uniknięcia błędów merytorycznych uczniowie powinni wspierać się podręcznikiem przedmiotowym</a:t>
            </a:r>
          </a:p>
          <a:p>
            <a:r>
              <a:rPr lang="pl-PL" sz="2400" dirty="0"/>
              <a:t>Czas wykonania projektu powinien być dostosowany do możliwości uczniów. Część teoretyczna (około 2 tygodni), część praktyczna powinna odbyć się w pracowni gastronomicznej i nie przekraczać 3 godzin zegarowych</a:t>
            </a:r>
          </a:p>
        </p:txBody>
      </p:sp>
    </p:spTree>
    <p:extLst>
      <p:ext uri="{BB962C8B-B14F-4D97-AF65-F5344CB8AC3E}">
        <p14:creationId xmlns:p14="http://schemas.microsoft.com/office/powerpoint/2010/main" xmlns="" val="291445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2A6DB9BC-060C-4724-A925-F3CFD6F0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Poradnik dla nauczyciela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100C6939-1E06-4CD5-A5FA-D7277FBB9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142" y="1645920"/>
            <a:ext cx="4769658" cy="4404024"/>
          </a:xfrm>
        </p:spPr>
        <p:txBody>
          <a:bodyPr>
            <a:normAutofit/>
          </a:bodyPr>
          <a:lstStyle/>
          <a:p>
            <a:r>
              <a:rPr lang="pl-PL" sz="2400" dirty="0"/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376741B1-10D1-474F-8803-2B059C0503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1437" y="29297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19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BA8155E9-A4AD-45D5-88A2-465DA25B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Powodzenia 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1E8FB18C-56A6-4B3F-A6C4-275C5DE20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0" y="3077369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333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78D00D-FC5B-48D3-80E1-5A4D06B1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/>
              <a:t>Ziemniaki , </a:t>
            </a:r>
            <a:br>
              <a:rPr lang="pl-PL" dirty="0"/>
            </a:br>
            <a:r>
              <a:rPr lang="pl-PL" dirty="0"/>
              <a:t>zastosowanie ziemniaków w gastronomii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CA94698-3806-4161-9FB3-FD489AE32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496" y="2052116"/>
            <a:ext cx="4999838" cy="3997828"/>
          </a:xfrm>
        </p:spPr>
        <p:txBody>
          <a:bodyPr/>
          <a:lstStyle/>
          <a:p>
            <a:r>
              <a:rPr lang="pl-PL" sz="2400" dirty="0"/>
              <a:t>Web Quest przeznaczony dla uczniów niesłyszących w ramach zajęć pracowni gastronomicznej klas I technikum gastronomicznego i szkoły zawodowej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BEB27A01-8E26-4219-9757-42D4AF8A10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87184"/>
            <a:ext cx="5181600" cy="4028220"/>
          </a:xfrm>
        </p:spPr>
      </p:pic>
    </p:spTree>
    <p:extLst>
      <p:ext uri="{BB962C8B-B14F-4D97-AF65-F5344CB8AC3E}">
        <p14:creationId xmlns:p14="http://schemas.microsoft.com/office/powerpoint/2010/main" xmlns="" val="769295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517AFB-EE3E-47D5-B0D9-C35C6952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634" y="180040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3324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F7DD39-151D-4118-922A-FE1AFB52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Spis treści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697923-EEF7-4E89-892D-8721BA8D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878" y="1524001"/>
            <a:ext cx="8264261" cy="4525944"/>
          </a:xfrm>
        </p:spPr>
        <p:txBody>
          <a:bodyPr>
            <a:normAutofit/>
          </a:bodyPr>
          <a:lstStyle/>
          <a:p>
            <a:r>
              <a:rPr lang="pl-PL" sz="2400" dirty="0"/>
              <a:t>Wprowadzenie</a:t>
            </a:r>
          </a:p>
          <a:p>
            <a:r>
              <a:rPr lang="pl-PL" sz="2400" dirty="0"/>
              <a:t> Zadania</a:t>
            </a:r>
          </a:p>
          <a:p>
            <a:r>
              <a:rPr lang="pl-PL" sz="2400" dirty="0"/>
              <a:t> Proces</a:t>
            </a:r>
          </a:p>
          <a:p>
            <a:r>
              <a:rPr lang="pl-PL" sz="2400" dirty="0"/>
              <a:t> Źródła</a:t>
            </a:r>
          </a:p>
          <a:p>
            <a:r>
              <a:rPr lang="pl-PL" sz="2400" dirty="0"/>
              <a:t> Ewaluacja</a:t>
            </a:r>
          </a:p>
          <a:p>
            <a:r>
              <a:rPr lang="pl-PL" sz="2400" dirty="0"/>
              <a:t> Konkluzja</a:t>
            </a:r>
          </a:p>
          <a:p>
            <a:r>
              <a:rPr lang="pl-PL" sz="2400" dirty="0"/>
              <a:t>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3050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00AF22E0-95A3-447F-BC97-FB607430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214B2AB-9C35-4437-A933-F7290E83A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7251" y="1510748"/>
            <a:ext cx="5128661" cy="4717774"/>
          </a:xfrm>
        </p:spPr>
        <p:txBody>
          <a:bodyPr>
            <a:normAutofit/>
          </a:bodyPr>
          <a:lstStyle/>
          <a:p>
            <a:r>
              <a:rPr lang="pl-PL" sz="2400" dirty="0"/>
              <a:t>Witajcie młodzi kucharze !!!!</a:t>
            </a:r>
          </a:p>
          <a:p>
            <a:r>
              <a:rPr lang="pl-PL" sz="2400" dirty="0"/>
              <a:t>W jakiej postaci lubicie     ziemniaki ? </a:t>
            </a:r>
          </a:p>
          <a:p>
            <a:r>
              <a:rPr lang="pl-PL" sz="2400" dirty="0"/>
              <a:t>W jakiej postaci i kiedy lubicie jeść ziemniaczki?</a:t>
            </a:r>
          </a:p>
          <a:p>
            <a:r>
              <a:rPr lang="pl-PL" sz="2400" dirty="0"/>
              <a:t>Czy warto jeść ziemniaki? </a:t>
            </a:r>
          </a:p>
          <a:p>
            <a:r>
              <a:rPr lang="pl-PL" sz="2400" dirty="0"/>
              <a:t>Czy znacie jakieś potrawy z ziemniaków?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4BFA81D0-0A25-4F90-B3AC-B1D5EB2C0E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96987"/>
            <a:ext cx="5181600" cy="36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49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07A747-1DF3-42C5-BE55-AE1E6682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Wprowadzenie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C968FB-B16A-4E7C-AAA5-CF5EDB2C9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243" y="1444487"/>
            <a:ext cx="5013091" cy="4605457"/>
          </a:xfrm>
        </p:spPr>
        <p:txBody>
          <a:bodyPr>
            <a:normAutofit/>
          </a:bodyPr>
          <a:lstStyle/>
          <a:p>
            <a:r>
              <a:rPr lang="pl-PL" sz="2400" dirty="0"/>
              <a:t>Każdy z Was prawie codziennie spotyka się z ziemniakiem przy stole, podczas obiadu, kolacji lub podczas oglądania filmu. </a:t>
            </a:r>
          </a:p>
          <a:p>
            <a:r>
              <a:rPr lang="pl-PL" sz="2400" dirty="0"/>
              <a:t>W naszym kraju często i dużo zjadamy ziemniaków w różnej postaci; gotowane, pieczone, smażone,</a:t>
            </a:r>
          </a:p>
          <a:p>
            <a:r>
              <a:rPr lang="pl-PL" sz="2400" dirty="0"/>
              <a:t>Czy są osoby które nie lubią frytek lub chipsów? 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EA99B263-677A-4A40-A1B5-3E2E63043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20406"/>
            <a:ext cx="5181600" cy="3961776"/>
          </a:xfrm>
        </p:spPr>
      </p:pic>
    </p:spTree>
    <p:extLst>
      <p:ext uri="{BB962C8B-B14F-4D97-AF65-F5344CB8AC3E}">
        <p14:creationId xmlns:p14="http://schemas.microsoft.com/office/powerpoint/2010/main" xmlns="" val="365508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9A3737-3D69-49EB-9150-EC15CAC8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87" y="805817"/>
            <a:ext cx="9116370" cy="1081705"/>
          </a:xfrm>
        </p:spPr>
        <p:txBody>
          <a:bodyPr/>
          <a:lstStyle/>
          <a:p>
            <a:pPr algn="l"/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FF9FCE7-A153-4BA3-B6F7-F51C9947B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487" y="2052116"/>
            <a:ext cx="5052847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   </a:t>
            </a:r>
            <a:r>
              <a:rPr lang="pl-PL" sz="2400" dirty="0"/>
              <a:t>Wasze zadanie będzie składało się z          dwóch części:</a:t>
            </a:r>
          </a:p>
          <a:p>
            <a:pPr algn="ctr"/>
            <a:r>
              <a:rPr lang="pl-PL" sz="2400" dirty="0"/>
              <a:t>Części teoretycznej dotyczącej wykonania prezentacji w PowerPoint  </a:t>
            </a:r>
          </a:p>
          <a:p>
            <a:pPr marL="0" indent="0" algn="ctr">
              <a:buNone/>
            </a:pPr>
            <a:r>
              <a:rPr lang="pl-PL" sz="2400" dirty="0"/>
              <a:t>na temat: „ Ziemniaki, zastosowanie ziemniaków w gastronomi”</a:t>
            </a:r>
          </a:p>
          <a:p>
            <a:pPr algn="ctr"/>
            <a:r>
              <a:rPr lang="pl-PL" sz="2400" dirty="0"/>
              <a:t>Części praktycznej- polegającej na wykonaniu potraw z ziemniaków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F43DDC5D-BC59-4275-9D86-F516E47F87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65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721EE265-7F8D-49FF-A73D-1D17352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Proces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617D64CC-1880-4BC8-98AB-D4A26859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510748"/>
            <a:ext cx="7351062" cy="453919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  </a:t>
            </a:r>
            <a:r>
              <a:rPr lang="pl-PL" sz="2400" dirty="0"/>
              <a:t>Proces przygotowania pierwszej części zadania:</a:t>
            </a:r>
          </a:p>
          <a:p>
            <a:pPr marL="0" indent="0">
              <a:buNone/>
            </a:pPr>
            <a:r>
              <a:rPr lang="pl-PL" sz="2400" dirty="0"/>
              <a:t> Zadanie to będziecie wykonywać w parach, Waszym celem będzie przygotowanie prezentacji multimedialnej.</a:t>
            </a:r>
          </a:p>
          <a:p>
            <a:pPr marL="0" indent="0">
              <a:buNone/>
            </a:pPr>
            <a:r>
              <a:rPr lang="pl-PL" sz="2400" dirty="0"/>
              <a:t>Każda prezentacja ma zawierać:</a:t>
            </a:r>
          </a:p>
          <a:p>
            <a:pPr marL="0" indent="0">
              <a:buNone/>
            </a:pPr>
            <a:r>
              <a:rPr lang="pl-PL" sz="2400" dirty="0"/>
              <a:t>Imię i nazwisko autorów prezentacji</a:t>
            </a:r>
          </a:p>
          <a:p>
            <a:pPr marL="0" indent="0">
              <a:buNone/>
            </a:pPr>
            <a:r>
              <a:rPr lang="pl-PL" sz="2400" dirty="0"/>
              <a:t>Temat prezentacji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8689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F9DE14-CFF3-4DDB-882B-E669A456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E158610-F219-4FAF-AFE0-8E523FED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878" y="1417984"/>
            <a:ext cx="7845287" cy="463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</a:t>
            </a:r>
            <a:r>
              <a:rPr lang="pl-PL" sz="2400" dirty="0"/>
              <a:t>Najważniejsze zagadnienia dotyczące omawianego tematu:</a:t>
            </a:r>
          </a:p>
          <a:p>
            <a:r>
              <a:rPr lang="pl-PL" sz="2400" dirty="0"/>
              <a:t>Co to jest ziemniak i jaką ma budowę ?</a:t>
            </a:r>
          </a:p>
          <a:p>
            <a:r>
              <a:rPr lang="pl-PL" sz="2400" dirty="0"/>
              <a:t>Jakie są</a:t>
            </a:r>
            <a:r>
              <a:rPr lang="pl-PL" sz="2400" dirty="0">
                <a:latin typeface="Trebuchet MS (Nagłówki)"/>
              </a:rPr>
              <a:t> typy  użytkowo- konsumpcyjne ziemniaków?</a:t>
            </a:r>
          </a:p>
          <a:p>
            <a:r>
              <a:rPr lang="pl-PL" sz="2400" dirty="0">
                <a:latin typeface="Trebuchet MS (Nagłówki)"/>
              </a:rPr>
              <a:t>Opisz obróbkę wstępną ziemniaka.  </a:t>
            </a:r>
            <a:endParaRPr lang="pl-PL" sz="2400" dirty="0"/>
          </a:p>
          <a:p>
            <a:r>
              <a:rPr lang="pl-PL" sz="2400" dirty="0"/>
              <a:t>Jakie jest asortyment potraw z ziemniaków (gotowanych, smażonych, pieczonych), opisz je ? </a:t>
            </a:r>
          </a:p>
          <a:p>
            <a:r>
              <a:rPr lang="pl-PL" sz="2400" dirty="0"/>
              <a:t>Przygotuj  5 receptur potraw z zastosowaniem ziemniaków.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6222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ACD9796-D9EE-431D-BAE0-AC39E5E1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82FA59E-D8C4-4427-855A-21898F34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338470"/>
            <a:ext cx="8948278" cy="5221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Proces przygotowania drugiej części zadania:</a:t>
            </a:r>
          </a:p>
          <a:p>
            <a:r>
              <a:rPr lang="pl-PL" dirty="0"/>
              <a:t>Zadanie to będziecie wykonywać w parach, Waszym celem będzie wybranie z prezentacji multimedialnej dwóch receptur na potrawy z ziemniaków i wykonanie ich w pracowni gastronomicznej.</a:t>
            </a:r>
          </a:p>
          <a:p>
            <a:r>
              <a:rPr lang="pl-PL" dirty="0"/>
              <a:t>W tym celu musicie:</a:t>
            </a:r>
          </a:p>
          <a:p>
            <a:pPr marL="850392" lvl="1" indent="-457200">
              <a:buAutoNum type="arabicPeriod"/>
            </a:pPr>
            <a:r>
              <a:rPr lang="pl-PL" dirty="0"/>
              <a:t>Wybrać 2 receptury z prezentacji</a:t>
            </a:r>
          </a:p>
          <a:p>
            <a:pPr marL="850392" lvl="1" indent="-457200">
              <a:buAutoNum type="arabicPeriod"/>
            </a:pPr>
            <a:r>
              <a:rPr lang="pl-PL" dirty="0"/>
              <a:t>Przygotować zapotrzebowanie na surowce na 3 porcje potrawy </a:t>
            </a:r>
          </a:p>
          <a:p>
            <a:pPr marL="850392" lvl="1" indent="-457200">
              <a:buAutoNum type="arabicPeriod"/>
            </a:pPr>
            <a:r>
              <a:rPr lang="pl-PL" dirty="0"/>
              <a:t>Przygotować niezbędny sprzęt do wykonania ćwiczenia </a:t>
            </a:r>
          </a:p>
          <a:p>
            <a:pPr marL="850392" lvl="1" indent="-457200">
              <a:buAutoNum type="arabicPeriod"/>
            </a:pPr>
            <a:r>
              <a:rPr lang="pl-PL" dirty="0"/>
              <a:t>Wykonać ćwiczenie zgodnie z zasadami HACCP </a:t>
            </a:r>
          </a:p>
          <a:p>
            <a:pPr marL="850392" lvl="1" indent="-457200">
              <a:buAutoNum type="arabicPeriod"/>
            </a:pPr>
            <a:r>
              <a:rPr lang="pl-PL" dirty="0"/>
              <a:t>Przeprowadzić prezentację i degustację potraw.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142591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882</Words>
  <Application>Microsoft Office PowerPoint</Application>
  <PresentationFormat>Niestandardowy</PresentationFormat>
  <Paragraphs>127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Ziemniaki ,  zastosowanie ziemniaków w gastronomii</vt:lpstr>
      <vt:lpstr>Spis treści </vt:lpstr>
      <vt:lpstr>wprowadzenie</vt:lpstr>
      <vt:lpstr>Wprowadzenie </vt:lpstr>
      <vt:lpstr>Zadanie </vt:lpstr>
      <vt:lpstr>Proces </vt:lpstr>
      <vt:lpstr>Proces </vt:lpstr>
      <vt:lpstr>Procesy </vt:lpstr>
      <vt:lpstr>Źródła </vt:lpstr>
      <vt:lpstr>Ewaluacja części I teoretycznej </vt:lpstr>
      <vt:lpstr>Ewaluacja części II praktycznej </vt:lpstr>
      <vt:lpstr>Ewaluacja - ocena</vt:lpstr>
      <vt:lpstr>konkluzja</vt:lpstr>
      <vt:lpstr>konkluzja</vt:lpstr>
      <vt:lpstr>Poradnik dla nauczyciela </vt:lpstr>
      <vt:lpstr>    Poradnik dla nauczyciela</vt:lpstr>
      <vt:lpstr>Poradnik dla nauczyciela</vt:lpstr>
      <vt:lpstr>Powodzenia 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Danusia</dc:creator>
  <cp:lastModifiedBy>Konrad1</cp:lastModifiedBy>
  <cp:revision>21</cp:revision>
  <dcterms:created xsi:type="dcterms:W3CDTF">2020-08-19T11:31:32Z</dcterms:created>
  <dcterms:modified xsi:type="dcterms:W3CDTF">2021-08-28T08:43:53Z</dcterms:modified>
</cp:coreProperties>
</file>